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30279975" cy="42808525"/>
  <p:notesSz cx="7112000" cy="10248900"/>
  <p:defaultTextStyle>
    <a:defPPr>
      <a:defRPr lang="de-DE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605"/>
    <a:srgbClr val="D4D008"/>
    <a:srgbClr val="F7F231"/>
    <a:srgbClr val="FAF78A"/>
    <a:srgbClr val="F8F44A"/>
    <a:srgbClr val="4C92FA"/>
    <a:srgbClr val="D4B86A"/>
    <a:srgbClr val="FF8E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8524" autoAdjust="0"/>
    <p:restoredTop sz="99757" autoAdjust="0"/>
  </p:normalViewPr>
  <p:slideViewPr>
    <p:cSldViewPr>
      <p:cViewPr varScale="1">
        <p:scale>
          <a:sx n="14" d="100"/>
          <a:sy n="14" d="100"/>
        </p:scale>
        <p:origin x="2981" y="226"/>
      </p:cViewPr>
      <p:guideLst>
        <p:guide orient="horz" pos="13483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81134" cy="512937"/>
          </a:xfrm>
          <a:prstGeom prst="rect">
            <a:avLst/>
          </a:prstGeom>
        </p:spPr>
        <p:txBody>
          <a:bodyPr vert="horz" lIns="93071" tIns="46535" rIns="93071" bIns="46535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9176" y="1"/>
            <a:ext cx="3081134" cy="512937"/>
          </a:xfrm>
          <a:prstGeom prst="rect">
            <a:avLst/>
          </a:prstGeom>
        </p:spPr>
        <p:txBody>
          <a:bodyPr vert="horz" lIns="93071" tIns="46535" rIns="93071" bIns="46535" rtlCol="0"/>
          <a:lstStyle>
            <a:lvl1pPr algn="r">
              <a:defRPr sz="1300"/>
            </a:lvl1pPr>
          </a:lstStyle>
          <a:p>
            <a:fld id="{72F998BB-4716-458C-9FAF-DD673BDB96D5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2" y="9734326"/>
            <a:ext cx="3081134" cy="512937"/>
          </a:xfrm>
          <a:prstGeom prst="rect">
            <a:avLst/>
          </a:prstGeom>
        </p:spPr>
        <p:txBody>
          <a:bodyPr vert="horz" lIns="93071" tIns="46535" rIns="93071" bIns="46535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9176" y="9734326"/>
            <a:ext cx="3081134" cy="512937"/>
          </a:xfrm>
          <a:prstGeom prst="rect">
            <a:avLst/>
          </a:prstGeom>
        </p:spPr>
        <p:txBody>
          <a:bodyPr vert="horz" lIns="93071" tIns="46535" rIns="93071" bIns="46535" rtlCol="0" anchor="b"/>
          <a:lstStyle>
            <a:lvl1pPr algn="r">
              <a:defRPr sz="1300"/>
            </a:lvl1pPr>
          </a:lstStyle>
          <a:p>
            <a:fld id="{6104B193-2E70-461B-918E-A40264189FF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4693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270998" y="13298398"/>
            <a:ext cx="25737979" cy="917608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BF87-2BED-4526-A211-A9138A7726B7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279A-17A9-4391-9733-C17770644F6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BF87-2BED-4526-A211-A9138A7726B7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279A-17A9-4391-9733-C17770644F6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1952982" y="1714333"/>
            <a:ext cx="6812994" cy="36525976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513999" y="1714333"/>
            <a:ext cx="19934317" cy="36525976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BF87-2BED-4526-A211-A9138A7726B7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279A-17A9-4391-9733-C17770644F6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BF87-2BED-4526-A211-A9138A7726B7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279A-17A9-4391-9733-C17770644F6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1910" y="27508442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391910" y="18144085"/>
            <a:ext cx="25737979" cy="936436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BF87-2BED-4526-A211-A9138A7726B7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279A-17A9-4391-9733-C17770644F6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13999" y="9988663"/>
            <a:ext cx="13373656" cy="28251646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392320" y="9988663"/>
            <a:ext cx="13373656" cy="28251646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BF87-2BED-4526-A211-A9138A7726B7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279A-17A9-4391-9733-C17770644F6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4001" y="9582373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514001" y="13575850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15381810" y="9582373"/>
            <a:ext cx="13384168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15381810" y="13575850"/>
            <a:ext cx="13384168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BF87-2BED-4526-A211-A9138A7726B7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279A-17A9-4391-9733-C17770644F6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BF87-2BED-4526-A211-A9138A7726B7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279A-17A9-4391-9733-C17770644F6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BF87-2BED-4526-A211-A9138A7726B7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279A-17A9-4391-9733-C17770644F6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14001" y="1704415"/>
            <a:ext cx="9961904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9" cy="36535892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514001" y="8958084"/>
            <a:ext cx="9961904" cy="29282225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BF87-2BED-4526-A211-A9138A7726B7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279A-17A9-4391-9733-C17770644F6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935087" y="29965970"/>
            <a:ext cx="18167985" cy="3537654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935087" y="3825019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935087" y="33503624"/>
            <a:ext cx="18167985" cy="5024051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BF87-2BED-4526-A211-A9138A7726B7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A279A-17A9-4391-9733-C17770644F6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chemeClr val="bg1"/>
            </a:gs>
            <a:gs pos="18000">
              <a:schemeClr val="bg1">
                <a:lumMod val="85000"/>
              </a:schemeClr>
            </a:gs>
            <a:gs pos="15000">
              <a:schemeClr val="bg1">
                <a:lumMod val="50000"/>
              </a:schemeClr>
            </a:gs>
            <a:gs pos="11000">
              <a:schemeClr val="tx1">
                <a:lumMod val="50000"/>
                <a:lumOff val="50000"/>
              </a:schemeClr>
            </a:gs>
            <a:gs pos="50000">
              <a:schemeClr val="bg1">
                <a:lumMod val="50000"/>
              </a:schemeClr>
            </a:gs>
            <a:gs pos="99000">
              <a:schemeClr val="bg1">
                <a:lumMod val="85000"/>
              </a:schemeClr>
            </a:gs>
            <a:gs pos="91000">
              <a:schemeClr val="bg1">
                <a:lumMod val="5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513999" y="9988663"/>
            <a:ext cx="27251978" cy="28251646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1513999" y="39677166"/>
            <a:ext cx="7065328" cy="227915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ABF87-2BED-4526-A211-A9138A7726B7}" type="datetimeFigureOut">
              <a:rPr lang="de-DE" smtClean="0"/>
              <a:pPr/>
              <a:t>25.11.2025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345658" y="39677166"/>
            <a:ext cx="9588659" cy="227915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700649" y="39677166"/>
            <a:ext cx="7065328" cy="2279156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A279A-17A9-4391-9733-C17770644F6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Textfeld 339"/>
          <p:cNvSpPr txBox="1"/>
          <p:nvPr/>
        </p:nvSpPr>
        <p:spPr>
          <a:xfrm>
            <a:off x="1155600" y="4626398"/>
            <a:ext cx="2801111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0" b="1" dirty="0">
                <a:solidFill>
                  <a:schemeClr val="bg1"/>
                </a:solidFill>
              </a:rPr>
              <a:t>Energetisches Quartierskonzept</a:t>
            </a:r>
            <a:endParaRPr lang="en-US" sz="11000" b="1" dirty="0">
              <a:solidFill>
                <a:schemeClr val="bg1"/>
              </a:solidFill>
            </a:endParaRPr>
          </a:p>
        </p:txBody>
      </p:sp>
      <p:sp>
        <p:nvSpPr>
          <p:cNvPr id="341" name="Inhaltsplatzhalter 12"/>
          <p:cNvSpPr txBox="1">
            <a:spLocks/>
          </p:cNvSpPr>
          <p:nvPr/>
        </p:nvSpPr>
        <p:spPr>
          <a:xfrm>
            <a:off x="738387" y="26110438"/>
            <a:ext cx="10440000" cy="1602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>
              <a:defRPr/>
            </a:lvl1pPr>
          </a:lstStyle>
          <a:p>
            <a:pPr marL="804341" marR="0" lvl="0" indent="-804341" algn="l" defTabSz="214490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2" name="Inhaltsplatzhalter 12"/>
          <p:cNvSpPr txBox="1">
            <a:spLocks/>
          </p:cNvSpPr>
          <p:nvPr/>
        </p:nvSpPr>
        <p:spPr>
          <a:xfrm>
            <a:off x="697951" y="7795230"/>
            <a:ext cx="21600000" cy="432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>
              <a:defRPr/>
            </a:lvl1pPr>
          </a:lstStyle>
          <a:p>
            <a:pPr marL="804341" marR="0" lvl="0" indent="-804341" algn="l" defTabSz="214490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3" name="Inhaltsplatzhalter 12"/>
          <p:cNvSpPr txBox="1">
            <a:spLocks/>
          </p:cNvSpPr>
          <p:nvPr/>
        </p:nvSpPr>
        <p:spPr>
          <a:xfrm>
            <a:off x="11857951" y="26110436"/>
            <a:ext cx="10440000" cy="1602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>
              <a:defRPr/>
            </a:lvl1pPr>
          </a:lstStyle>
          <a:p>
            <a:pPr marL="804341" marR="0" lvl="0" indent="-804341" algn="l" defTabSz="214490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4" name="Inhaltsplatzhalter 12"/>
          <p:cNvSpPr txBox="1">
            <a:spLocks/>
          </p:cNvSpPr>
          <p:nvPr/>
        </p:nvSpPr>
        <p:spPr>
          <a:xfrm>
            <a:off x="738387" y="12689301"/>
            <a:ext cx="21600000" cy="432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>
              <a:defRPr/>
            </a:lvl1pPr>
          </a:lstStyle>
          <a:p>
            <a:pPr marL="804341" marR="0" lvl="0" indent="-804341" algn="l" defTabSz="214490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5" name="Inhaltsplatzhalter 12"/>
          <p:cNvSpPr txBox="1">
            <a:spLocks/>
          </p:cNvSpPr>
          <p:nvPr/>
        </p:nvSpPr>
        <p:spPr>
          <a:xfrm>
            <a:off x="22916849" y="7777165"/>
            <a:ext cx="6660000" cy="923213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>
              <a:defRPr/>
            </a:lvl1pPr>
          </a:lstStyle>
          <a:p>
            <a:pPr marL="804341" marR="0" lvl="0" indent="-804341" algn="l" defTabSz="214490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6" name="Inhaltsplatzhalter 12"/>
          <p:cNvSpPr txBox="1">
            <a:spLocks/>
          </p:cNvSpPr>
          <p:nvPr/>
        </p:nvSpPr>
        <p:spPr>
          <a:xfrm>
            <a:off x="738387" y="17601439"/>
            <a:ext cx="10440000" cy="792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>
              <a:defRPr/>
            </a:lvl1pPr>
          </a:lstStyle>
          <a:p>
            <a:pPr marL="804341" marR="0" lvl="0" indent="-804341" algn="l" defTabSz="214490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7" name="Inhaltsplatzhalter 12"/>
          <p:cNvSpPr txBox="1">
            <a:spLocks/>
          </p:cNvSpPr>
          <p:nvPr/>
        </p:nvSpPr>
        <p:spPr>
          <a:xfrm>
            <a:off x="11898387" y="17601438"/>
            <a:ext cx="10440000" cy="792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>
              <a:defRPr/>
            </a:lvl1pPr>
          </a:lstStyle>
          <a:p>
            <a:pPr marL="804341" marR="0" lvl="0" indent="-804341" algn="l" defTabSz="214490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8" name="Textfeld 347"/>
          <p:cNvSpPr txBox="1"/>
          <p:nvPr/>
        </p:nvSpPr>
        <p:spPr>
          <a:xfrm>
            <a:off x="1131990" y="621820"/>
            <a:ext cx="23873093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0" b="1" dirty="0"/>
              <a:t>Stadt | Quartier XY</a:t>
            </a:r>
          </a:p>
          <a:p>
            <a:r>
              <a:rPr lang="de-DE" sz="6000" b="0" dirty="0"/>
              <a:t>Wohnungsunternehmen</a:t>
            </a:r>
            <a:endParaRPr lang="en-US" sz="6000" b="0" dirty="0"/>
          </a:p>
        </p:txBody>
      </p:sp>
      <p:sp>
        <p:nvSpPr>
          <p:cNvPr id="350" name="Inhaltsplatzhalter 12"/>
          <p:cNvSpPr txBox="1">
            <a:spLocks/>
          </p:cNvSpPr>
          <p:nvPr/>
        </p:nvSpPr>
        <p:spPr>
          <a:xfrm>
            <a:off x="22916849" y="17599868"/>
            <a:ext cx="6660000" cy="792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>
              <a:defRPr/>
            </a:lvl1pPr>
          </a:lstStyle>
          <a:p>
            <a:pPr marL="804341" marR="0" lvl="0" indent="-804341" algn="l" defTabSz="214490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1" name="Inhaltsplatzhalter 12"/>
          <p:cNvSpPr txBox="1">
            <a:spLocks/>
          </p:cNvSpPr>
          <p:nvPr/>
        </p:nvSpPr>
        <p:spPr>
          <a:xfrm>
            <a:off x="22891591" y="26110436"/>
            <a:ext cx="6660000" cy="1171653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>
              <a:defRPr/>
            </a:lvl1pPr>
          </a:lstStyle>
          <a:p>
            <a:pPr marL="804341" marR="0" lvl="0" indent="-804341" algn="l" defTabSz="214490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2" name="Inhaltsplatzhalter 12"/>
          <p:cNvSpPr txBox="1">
            <a:spLocks/>
          </p:cNvSpPr>
          <p:nvPr/>
        </p:nvSpPr>
        <p:spPr>
          <a:xfrm>
            <a:off x="22916849" y="38517747"/>
            <a:ext cx="6660000" cy="247269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>
              <a:defRPr/>
            </a:lvl1pPr>
          </a:lstStyle>
          <a:p>
            <a:pPr marL="804341" marR="0" lvl="0" indent="-804341" algn="l" defTabSz="214490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7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53" name="Picture 3" descr="siz_energieplus_logo_mit_claim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1267" y="41551790"/>
            <a:ext cx="2802039" cy="525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4" name="Grafik 13" descr="LOGO 070109_1.jpg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15550" y="41120436"/>
            <a:ext cx="741600" cy="742950"/>
          </a:xfrm>
          <a:prstGeom prst="rect">
            <a:avLst/>
          </a:prstGeom>
        </p:spPr>
      </p:pic>
      <p:sp>
        <p:nvSpPr>
          <p:cNvPr id="355" name="Text Box 17"/>
          <p:cNvSpPr txBox="1">
            <a:spLocks noChangeArrowheads="1"/>
          </p:cNvSpPr>
          <p:nvPr/>
        </p:nvSpPr>
        <p:spPr bwMode="auto">
          <a:xfrm>
            <a:off x="22844843" y="41863386"/>
            <a:ext cx="3168352" cy="279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/>
            <a:r>
              <a:rPr lang="de-DE" sz="1200" b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Institut für Gebäude- und Solartechnik</a:t>
            </a:r>
            <a:endParaRPr lang="de-DE" sz="1200" dirty="0">
              <a:solidFill>
                <a:schemeClr val="bg1">
                  <a:lumMod val="6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6" name="bk object 17"/>
          <p:cNvSpPr/>
          <p:nvPr/>
        </p:nvSpPr>
        <p:spPr>
          <a:xfrm>
            <a:off x="24501027" y="41116684"/>
            <a:ext cx="2016224" cy="6493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Textfeld 288"/>
          <p:cNvSpPr txBox="1"/>
          <p:nvPr/>
        </p:nvSpPr>
        <p:spPr>
          <a:xfrm>
            <a:off x="1169988" y="7866758"/>
            <a:ext cx="20882767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6000" b="1" dirty="0"/>
              <a:t>Kurzbeschreibung</a:t>
            </a:r>
          </a:p>
          <a:p>
            <a:pPr>
              <a:spcAft>
                <a:spcPts val="1200"/>
              </a:spcAft>
            </a:pPr>
            <a:r>
              <a:rPr lang="de-DE" sz="3200" dirty="0">
                <a:latin typeface="Calibri" pitchFamily="34" charset="0"/>
                <a:cs typeface="Calibri" pitchFamily="34" charset="0"/>
              </a:rPr>
              <a:t>(Besonderheiten/ Handlungsbedarf/ Maßnahmen max. 500 Zeichen)</a:t>
            </a:r>
            <a:br>
              <a:rPr lang="de-DE" sz="3200" dirty="0">
                <a:latin typeface="Calibri" pitchFamily="34" charset="0"/>
                <a:cs typeface="Calibri" pitchFamily="34" charset="0"/>
              </a:rPr>
            </a:br>
            <a:r>
              <a:rPr lang="de-DE" sz="3200" dirty="0" err="1">
                <a:latin typeface="Calibri" pitchFamily="34" charset="0"/>
                <a:cs typeface="Calibri" pitchFamily="34" charset="0"/>
              </a:rPr>
              <a:t>Lorem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ipsum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dolor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sit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amet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consetetur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sadipscing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elitr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sed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diam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nonumy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eirmod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tempor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invidunt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ut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labore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et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dolore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magna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aliquyam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erat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sed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diam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voluptua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. At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vero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eos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et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accusam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et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justo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duo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dolores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et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ea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rebum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. Stet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clita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kasd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gubergren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no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sea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takimata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sanctus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est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Lorem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ipsum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dolor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sit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amet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.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Lorem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ipsum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dolor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sit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amet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consetetur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sadipscing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elitr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sed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diam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nonumy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eirmod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tempor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invidunt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ut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labore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et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dolore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magna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aliquyam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erat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sed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diam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voluptua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. At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vero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eos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et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accusam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et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justo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duo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dolores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et e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0" name="Textfeld 289"/>
          <p:cNvSpPr txBox="1"/>
          <p:nvPr/>
        </p:nvSpPr>
        <p:spPr>
          <a:xfrm>
            <a:off x="23233063" y="17803862"/>
            <a:ext cx="5876925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792288"/>
            <a:r>
              <a:rPr lang="de-DE" sz="2800" b="1" dirty="0"/>
              <a:t>Quartier XY</a:t>
            </a:r>
          </a:p>
          <a:p>
            <a:pPr defTabSz="1792288"/>
            <a:r>
              <a:rPr lang="de-DE" sz="2800" dirty="0"/>
              <a:t>Stadt </a:t>
            </a:r>
            <a:r>
              <a:rPr lang="de-DE" sz="2800" dirty="0" err="1"/>
              <a:t>Ipsum</a:t>
            </a:r>
            <a:endParaRPr lang="de-DE" sz="2800" dirty="0"/>
          </a:p>
          <a:p>
            <a:pPr defTabSz="1792288"/>
            <a:r>
              <a:rPr lang="de-DE" sz="2800" dirty="0"/>
              <a:t>Stadtteil </a:t>
            </a:r>
            <a:r>
              <a:rPr lang="de-DE" sz="2800" dirty="0" err="1"/>
              <a:t>Ipsum</a:t>
            </a:r>
            <a:endParaRPr lang="de-DE" sz="2800" dirty="0"/>
          </a:p>
          <a:p>
            <a:pPr defTabSz="1792288"/>
            <a:endParaRPr lang="de-DE" sz="2800" dirty="0"/>
          </a:p>
          <a:p>
            <a:pPr defTabSz="1792288"/>
            <a:r>
              <a:rPr lang="de-DE" sz="2800" b="1" dirty="0"/>
              <a:t>Status Quo</a:t>
            </a:r>
          </a:p>
          <a:p>
            <a:pPr defTabSz="1792288"/>
            <a:r>
              <a:rPr lang="de-DE" sz="2800" dirty="0"/>
              <a:t>Anzahl Gebäude:	1</a:t>
            </a:r>
          </a:p>
          <a:p>
            <a:pPr defTabSz="1792288"/>
            <a:r>
              <a:rPr lang="de-DE" sz="2800" dirty="0"/>
              <a:t>Anzahl Wohneinheiten:	2</a:t>
            </a:r>
          </a:p>
          <a:p>
            <a:pPr defTabSz="1792288"/>
            <a:r>
              <a:rPr lang="de-DE" sz="2800" dirty="0"/>
              <a:t>Baujahr:		1900</a:t>
            </a:r>
          </a:p>
          <a:p>
            <a:pPr defTabSz="1792288"/>
            <a:r>
              <a:rPr lang="de-DE" sz="2800" dirty="0"/>
              <a:t>Status:		unsaniert</a:t>
            </a:r>
          </a:p>
          <a:p>
            <a:pPr defTabSz="1792288"/>
            <a:r>
              <a:rPr lang="de-DE" sz="2800" dirty="0"/>
              <a:t>Wohnfläche:	1.234 m²</a:t>
            </a:r>
          </a:p>
          <a:p>
            <a:pPr defTabSz="1792288"/>
            <a:endParaRPr lang="de-DE" sz="2800" dirty="0"/>
          </a:p>
          <a:p>
            <a:pPr defTabSz="1792288"/>
            <a:r>
              <a:rPr lang="de-DE" sz="2800" b="1" dirty="0"/>
              <a:t>Energieverbrauch Wärme</a:t>
            </a:r>
          </a:p>
          <a:p>
            <a:pPr defTabSz="1792288"/>
            <a:r>
              <a:rPr lang="de-DE" sz="2800" dirty="0"/>
              <a:t>Raumheizung:	123 kWh/m²a</a:t>
            </a:r>
          </a:p>
          <a:p>
            <a:pPr defTabSz="1792288"/>
            <a:r>
              <a:rPr lang="de-DE" sz="2800" dirty="0"/>
              <a:t>Trinkwarmwasser:	45 kWh/m²a</a:t>
            </a:r>
            <a:br>
              <a:rPr lang="de-DE" sz="2800" dirty="0"/>
            </a:br>
            <a:r>
              <a:rPr lang="de-DE" sz="2800" dirty="0"/>
              <a:t>Flächenbezug:	Wohnfläche</a:t>
            </a:r>
          </a:p>
          <a:p>
            <a:pPr defTabSz="1792288"/>
            <a:r>
              <a:rPr lang="de-DE" sz="2800" dirty="0"/>
              <a:t>Bezugsjahr:		1999</a:t>
            </a:r>
          </a:p>
          <a:p>
            <a:pPr defTabSz="1792288"/>
            <a:r>
              <a:rPr lang="de-DE" sz="2800" dirty="0"/>
              <a:t>Witterungsbereinigung:	nein</a:t>
            </a:r>
          </a:p>
        </p:txBody>
      </p:sp>
      <p:sp>
        <p:nvSpPr>
          <p:cNvPr id="291" name="Textfeld 290"/>
          <p:cNvSpPr txBox="1"/>
          <p:nvPr/>
        </p:nvSpPr>
        <p:spPr>
          <a:xfrm>
            <a:off x="23215594" y="8167239"/>
            <a:ext cx="5603483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/>
              <a:t>Wohnungsunternehmen</a:t>
            </a:r>
            <a:endParaRPr lang="de-DE" sz="2800" dirty="0"/>
          </a:p>
          <a:p>
            <a:r>
              <a:rPr lang="de-DE" sz="2800" dirty="0" err="1">
                <a:latin typeface="Calibri" pitchFamily="34" charset="0"/>
                <a:cs typeface="Calibri" pitchFamily="34" charset="0"/>
              </a:rPr>
              <a:t>Lorem</a:t>
            </a:r>
            <a:r>
              <a:rPr lang="de-DE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2800" dirty="0" err="1">
                <a:latin typeface="Calibri" pitchFamily="34" charset="0"/>
                <a:cs typeface="Calibri" pitchFamily="34" charset="0"/>
              </a:rPr>
              <a:t>ipsum</a:t>
            </a:r>
            <a:r>
              <a:rPr lang="de-DE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2800" dirty="0" err="1">
                <a:latin typeface="Calibri" pitchFamily="34" charset="0"/>
                <a:cs typeface="Calibri" pitchFamily="34" charset="0"/>
              </a:rPr>
              <a:t>dolor</a:t>
            </a:r>
            <a:r>
              <a:rPr lang="de-DE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2800" dirty="0" err="1">
                <a:latin typeface="Calibri" pitchFamily="34" charset="0"/>
                <a:cs typeface="Calibri" pitchFamily="34" charset="0"/>
              </a:rPr>
              <a:t>sit</a:t>
            </a:r>
            <a:r>
              <a:rPr lang="de-DE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2800" dirty="0" err="1">
                <a:latin typeface="Calibri" pitchFamily="34" charset="0"/>
                <a:cs typeface="Calibri" pitchFamily="34" charset="0"/>
              </a:rPr>
              <a:t>amet</a:t>
            </a:r>
            <a:r>
              <a:rPr lang="de-DE" sz="2800" dirty="0"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de-DE" sz="2800" dirty="0">
                <a:latin typeface="Calibri" pitchFamily="34" charset="0"/>
                <a:cs typeface="Calibri" pitchFamily="34" charset="0"/>
              </a:rPr>
              <a:t>Straße</a:t>
            </a:r>
          </a:p>
          <a:p>
            <a:r>
              <a:rPr lang="de-DE" sz="2800" dirty="0">
                <a:latin typeface="Calibri" pitchFamily="34" charset="0"/>
                <a:cs typeface="Calibri" pitchFamily="34" charset="0"/>
              </a:rPr>
              <a:t>PLZ Ort</a:t>
            </a:r>
            <a:r>
              <a:rPr lang="de-DE" sz="2800" dirty="0"/>
              <a:t> </a:t>
            </a:r>
          </a:p>
          <a:p>
            <a:r>
              <a:rPr lang="de-DE" sz="2800" dirty="0"/>
              <a:t>Tel.:     +49 (0)123…</a:t>
            </a:r>
            <a:br>
              <a:rPr lang="de-DE" sz="2800" dirty="0"/>
            </a:br>
            <a:r>
              <a:rPr lang="de-DE" sz="2800" dirty="0"/>
              <a:t>E-Mail:  info@ipsum.de</a:t>
            </a:r>
          </a:p>
          <a:p>
            <a:endParaRPr lang="de-DE" sz="2800" dirty="0"/>
          </a:p>
          <a:p>
            <a:r>
              <a:rPr lang="de-DE" sz="2800" b="1" dirty="0"/>
              <a:t>Vorsitzender des Aufsichtsrates:</a:t>
            </a:r>
          </a:p>
          <a:p>
            <a:r>
              <a:rPr lang="de-DE" sz="2800" dirty="0"/>
              <a:t>Jon </a:t>
            </a:r>
            <a:r>
              <a:rPr lang="de-DE" sz="2800" dirty="0" err="1"/>
              <a:t>Doe</a:t>
            </a:r>
            <a:endParaRPr lang="de-DE" sz="2800" dirty="0"/>
          </a:p>
          <a:p>
            <a:endParaRPr lang="de-DE" sz="2800" dirty="0"/>
          </a:p>
          <a:p>
            <a:r>
              <a:rPr lang="de-DE" sz="2800" b="1" dirty="0"/>
              <a:t>Vertretungsberechtigter Geschäftsführer:</a:t>
            </a:r>
          </a:p>
          <a:p>
            <a:r>
              <a:rPr lang="de-DE" sz="2800" dirty="0"/>
              <a:t>Jon </a:t>
            </a:r>
            <a:r>
              <a:rPr lang="de-DE" sz="2800" dirty="0" err="1"/>
              <a:t>Doe</a:t>
            </a:r>
            <a:endParaRPr lang="de-DE" sz="2800" dirty="0"/>
          </a:p>
          <a:p>
            <a:endParaRPr lang="de-DE" sz="2800" dirty="0"/>
          </a:p>
          <a:p>
            <a:r>
              <a:rPr lang="de-DE" sz="2800" b="1" dirty="0"/>
              <a:t>Größe des Unternehmers:</a:t>
            </a:r>
          </a:p>
          <a:p>
            <a:r>
              <a:rPr lang="de-DE" sz="2800" dirty="0"/>
              <a:t>1.234 Mietwohnungen</a:t>
            </a:r>
          </a:p>
          <a:p>
            <a:r>
              <a:rPr lang="de-DE" sz="2800" dirty="0"/>
              <a:t>1.234 Garagen/Stellplätze</a:t>
            </a:r>
          </a:p>
          <a:p>
            <a:r>
              <a:rPr lang="de-DE" sz="2800" dirty="0"/>
              <a:t>12 Gewerbeeinheiten</a:t>
            </a:r>
          </a:p>
        </p:txBody>
      </p:sp>
      <p:sp>
        <p:nvSpPr>
          <p:cNvPr id="292" name="Textfeld 291"/>
          <p:cNvSpPr txBox="1"/>
          <p:nvPr/>
        </p:nvSpPr>
        <p:spPr>
          <a:xfrm>
            <a:off x="23245967" y="26300806"/>
            <a:ext cx="5876925" cy="11295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792288"/>
            <a:r>
              <a:rPr lang="de-DE" sz="2800" b="1" dirty="0"/>
              <a:t>Kenndaten nach Sanierung</a:t>
            </a:r>
          </a:p>
          <a:p>
            <a:pPr defTabSz="1792288"/>
            <a:r>
              <a:rPr lang="de-DE" sz="2800" dirty="0"/>
              <a:t>Anzahl Gebäude:	1</a:t>
            </a:r>
          </a:p>
          <a:p>
            <a:pPr defTabSz="1792288"/>
            <a:r>
              <a:rPr lang="de-DE" sz="2800" dirty="0"/>
              <a:t>Anzahl Wohneinheiten:	23</a:t>
            </a:r>
          </a:p>
          <a:p>
            <a:pPr defTabSz="1792288"/>
            <a:r>
              <a:rPr lang="de-DE" sz="2800" dirty="0"/>
              <a:t>(inkl. Aufstockung DG)</a:t>
            </a:r>
          </a:p>
          <a:p>
            <a:pPr defTabSz="1792288"/>
            <a:r>
              <a:rPr lang="de-DE" sz="2800" dirty="0"/>
              <a:t>Umsetzung:		2022 - 2025</a:t>
            </a:r>
          </a:p>
          <a:p>
            <a:pPr defTabSz="1792288"/>
            <a:r>
              <a:rPr lang="de-DE" sz="2800" dirty="0"/>
              <a:t>Wohnfläche:	ca. 1.234 m²</a:t>
            </a:r>
          </a:p>
          <a:p>
            <a:pPr defTabSz="1792288"/>
            <a:r>
              <a:rPr lang="de-DE" sz="2800" dirty="0"/>
              <a:t>BGF Wohngebäude:	ca. 56.789 m²</a:t>
            </a:r>
          </a:p>
          <a:p>
            <a:pPr defTabSz="1792288"/>
            <a:r>
              <a:rPr lang="de-DE" sz="2800" dirty="0"/>
              <a:t>Stellplätze Parkgarage:	10 Stück</a:t>
            </a:r>
          </a:p>
          <a:p>
            <a:pPr defTabSz="1792288"/>
            <a:endParaRPr lang="de-DE" sz="2800" dirty="0"/>
          </a:p>
          <a:p>
            <a:pPr defTabSz="1792288"/>
            <a:r>
              <a:rPr lang="de-DE" sz="2800" b="1" dirty="0"/>
              <a:t>Energetische Ziele</a:t>
            </a:r>
          </a:p>
          <a:p>
            <a:pPr defTabSz="1792288"/>
            <a:r>
              <a:rPr lang="de-DE" sz="2800" dirty="0"/>
              <a:t>Gebäudestandard:	KfW EH 12</a:t>
            </a:r>
          </a:p>
          <a:p>
            <a:pPr defTabSz="1792288"/>
            <a:r>
              <a:rPr lang="de-DE" sz="2800" dirty="0"/>
              <a:t>Raumheizung:	34 kWh/m²a</a:t>
            </a:r>
          </a:p>
          <a:p>
            <a:pPr defTabSz="1792288"/>
            <a:r>
              <a:rPr lang="de-DE" sz="2800" dirty="0"/>
              <a:t>Trinkwarmwasser:	56 kWh/m²a</a:t>
            </a:r>
            <a:br>
              <a:rPr lang="de-DE" sz="2800" dirty="0"/>
            </a:br>
            <a:r>
              <a:rPr lang="de-DE" sz="2800" dirty="0"/>
              <a:t>Flächenbezug:	Wohnfläche</a:t>
            </a:r>
          </a:p>
          <a:p>
            <a:pPr defTabSz="1792288"/>
            <a:endParaRPr lang="de-DE" sz="2800" dirty="0"/>
          </a:p>
          <a:p>
            <a:pPr defTabSz="1792288"/>
            <a:r>
              <a:rPr lang="de-DE" sz="2800" b="1" dirty="0"/>
              <a:t>Erneuerbare Energien</a:t>
            </a:r>
          </a:p>
          <a:p>
            <a:pPr defTabSz="1792288"/>
            <a:r>
              <a:rPr lang="de-DE" sz="2800" dirty="0"/>
              <a:t>Photovoltaik	789 kWp</a:t>
            </a:r>
          </a:p>
          <a:p>
            <a:pPr defTabSz="1792288"/>
            <a:r>
              <a:rPr lang="de-DE" sz="2800" dirty="0"/>
              <a:t>Hybride Wärmeerzeugung aus:</a:t>
            </a:r>
          </a:p>
          <a:p>
            <a:pPr defTabSz="1792288"/>
            <a:r>
              <a:rPr lang="de-DE" sz="2800" dirty="0"/>
              <a:t>1.) Sole-Wasser-Wärmepumpe mit Grabenkollektor und</a:t>
            </a:r>
          </a:p>
          <a:p>
            <a:pPr defTabSz="1792288"/>
            <a:r>
              <a:rPr lang="de-DE" sz="2800" dirty="0"/>
              <a:t>2.) Luft-Wasser-Wärmepumpe</a:t>
            </a:r>
          </a:p>
          <a:p>
            <a:pPr defTabSz="1792288"/>
            <a:r>
              <a:rPr lang="de-DE" sz="2800" dirty="0"/>
              <a:t>3.) elektronische Durchlauferhitzer</a:t>
            </a:r>
          </a:p>
          <a:p>
            <a:pPr defTabSz="1792288"/>
            <a:endParaRPr lang="de-DE" sz="2800" dirty="0"/>
          </a:p>
          <a:p>
            <a:pPr defTabSz="1792288"/>
            <a:r>
              <a:rPr lang="de-DE" sz="2800" b="1" dirty="0"/>
              <a:t>Investitionsvolumen</a:t>
            </a:r>
          </a:p>
          <a:p>
            <a:pPr defTabSz="1792288"/>
            <a:r>
              <a:rPr lang="de-DE" sz="2800" dirty="0"/>
              <a:t>geplant:		… €</a:t>
            </a:r>
          </a:p>
          <a:p>
            <a:pPr defTabSz="1792288"/>
            <a:r>
              <a:rPr lang="de-DE" sz="2800" dirty="0"/>
              <a:t>spez. </a:t>
            </a:r>
            <a:r>
              <a:rPr lang="de-DE" sz="2800" dirty="0" err="1"/>
              <a:t>Inv</a:t>
            </a:r>
            <a:r>
              <a:rPr lang="de-DE" sz="2800" dirty="0"/>
              <a:t>.-volumen:	… €/m²</a:t>
            </a:r>
          </a:p>
        </p:txBody>
      </p:sp>
      <p:sp>
        <p:nvSpPr>
          <p:cNvPr id="293" name="Textfeld 292"/>
          <p:cNvSpPr txBox="1"/>
          <p:nvPr/>
        </p:nvSpPr>
        <p:spPr>
          <a:xfrm>
            <a:off x="23216959" y="38698622"/>
            <a:ext cx="610761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792288"/>
            <a:r>
              <a:rPr lang="de-DE" sz="2800" b="1" dirty="0"/>
              <a:t>Projektbeteiligte</a:t>
            </a:r>
          </a:p>
          <a:p>
            <a:pPr defTabSz="1792288"/>
            <a:r>
              <a:rPr lang="de-DE" sz="2800" dirty="0"/>
              <a:t>MAX Muster GmbH, Ort</a:t>
            </a:r>
          </a:p>
          <a:p>
            <a:pPr defTabSz="1792288"/>
            <a:r>
              <a:rPr lang="de-DE" sz="2800" dirty="0"/>
              <a:t>MAX Muster GmbH, Ort</a:t>
            </a:r>
          </a:p>
          <a:p>
            <a:pPr defTabSz="1792288"/>
            <a:r>
              <a:rPr lang="de-DE" sz="2800" dirty="0"/>
              <a:t>MAX Muster GmbH, Ort</a:t>
            </a:r>
          </a:p>
          <a:p>
            <a:pPr defTabSz="1792288"/>
            <a:endParaRPr lang="de-DE" sz="2800" dirty="0"/>
          </a:p>
        </p:txBody>
      </p:sp>
      <p:sp>
        <p:nvSpPr>
          <p:cNvPr id="294" name="Textfeld 293"/>
          <p:cNvSpPr txBox="1"/>
          <p:nvPr/>
        </p:nvSpPr>
        <p:spPr>
          <a:xfrm>
            <a:off x="1169987" y="12736572"/>
            <a:ext cx="2088276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6000" b="1" dirty="0"/>
              <a:t>Projektziele</a:t>
            </a:r>
          </a:p>
          <a:p>
            <a:pPr>
              <a:spcAft>
                <a:spcPts val="1200"/>
              </a:spcAft>
            </a:pPr>
            <a:r>
              <a:rPr lang="de-DE" sz="3200" dirty="0">
                <a:latin typeface="Calibri" pitchFamily="34" charset="0"/>
                <a:cs typeface="Calibri" pitchFamily="34" charset="0"/>
              </a:rPr>
              <a:t>(3-4 Spiegelstriche)</a:t>
            </a:r>
          </a:p>
          <a:p>
            <a:pPr marL="457200" indent="-457200">
              <a:spcAft>
                <a:spcPts val="1200"/>
              </a:spcAft>
              <a:buFontTx/>
              <a:buChar char="-"/>
            </a:pPr>
            <a:r>
              <a:rPr lang="de-DE" sz="3200" dirty="0" err="1">
                <a:latin typeface="Calibri" pitchFamily="34" charset="0"/>
                <a:cs typeface="Calibri" pitchFamily="34" charset="0"/>
              </a:rPr>
              <a:t>Lorem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ipsum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dolor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sit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amet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consetetur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sadipscing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elitr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sed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diam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nonumy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eirmod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tempor</a:t>
            </a:r>
            <a:endParaRPr lang="de-DE" sz="3200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spcAft>
                <a:spcPts val="1200"/>
              </a:spcAft>
              <a:buFontTx/>
              <a:buChar char="-"/>
            </a:pPr>
            <a:r>
              <a:rPr lang="de-DE" sz="3200" dirty="0" err="1">
                <a:latin typeface="Calibri" pitchFamily="34" charset="0"/>
                <a:cs typeface="Calibri" pitchFamily="34" charset="0"/>
              </a:rPr>
              <a:t>Lorem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ipsum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dolor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sit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amet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consetetur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sadipscing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elitr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sed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diam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nonumy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eirmod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tempor</a:t>
            </a:r>
            <a:endParaRPr lang="de-DE" sz="3200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spcAft>
                <a:spcPts val="1200"/>
              </a:spcAft>
              <a:buFontTx/>
              <a:buChar char="-"/>
            </a:pPr>
            <a:r>
              <a:rPr lang="de-DE" sz="3200" dirty="0" err="1">
                <a:latin typeface="Calibri" pitchFamily="34" charset="0"/>
                <a:cs typeface="Calibri" pitchFamily="34" charset="0"/>
              </a:rPr>
              <a:t>Lorem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ipsum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dolor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sit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amet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consetetur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sadipscing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elitr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sed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diam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nonumy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eirmod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tempor</a:t>
            </a:r>
            <a:endParaRPr lang="de-DE" sz="3200" dirty="0">
              <a:latin typeface="Calibri" pitchFamily="34" charset="0"/>
              <a:cs typeface="Calibri" pitchFamily="34" charset="0"/>
            </a:endParaRPr>
          </a:p>
          <a:p>
            <a:pPr marL="457200" indent="-457200">
              <a:spcAft>
                <a:spcPts val="1200"/>
              </a:spcAft>
              <a:buFontTx/>
              <a:buChar char="-"/>
            </a:pPr>
            <a:r>
              <a:rPr lang="de-DE" sz="3200" dirty="0" err="1">
                <a:latin typeface="Calibri" pitchFamily="34" charset="0"/>
                <a:cs typeface="Calibri" pitchFamily="34" charset="0"/>
              </a:rPr>
              <a:t>Lorem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ipsum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dolor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sit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amet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consetetur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sadipscing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elitr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,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sed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diam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nonumy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eirmod</a:t>
            </a:r>
            <a:r>
              <a:rPr lang="de-DE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de-DE" sz="3200" dirty="0" err="1">
                <a:latin typeface="Calibri" pitchFamily="34" charset="0"/>
                <a:cs typeface="Calibri" pitchFamily="34" charset="0"/>
              </a:rPr>
              <a:t>tempor</a:t>
            </a:r>
            <a:endParaRPr lang="de-DE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6" name="Textfeld 295"/>
          <p:cNvSpPr txBox="1"/>
          <p:nvPr/>
        </p:nvSpPr>
        <p:spPr>
          <a:xfrm>
            <a:off x="1169989" y="17659846"/>
            <a:ext cx="97215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6000" b="1" dirty="0"/>
              <a:t>Luftbild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97" name="Textfeld 296"/>
          <p:cNvSpPr txBox="1"/>
          <p:nvPr/>
        </p:nvSpPr>
        <p:spPr>
          <a:xfrm>
            <a:off x="1169987" y="26151056"/>
            <a:ext cx="97215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6000" b="1" dirty="0"/>
              <a:t>Quartiersbilder Bestand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98" name="Grafik 29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989" y="27166715"/>
            <a:ext cx="9721526" cy="4390675"/>
          </a:xfrm>
          <a:prstGeom prst="rect">
            <a:avLst/>
          </a:prstGeom>
        </p:spPr>
      </p:pic>
      <p:pic>
        <p:nvPicPr>
          <p:cNvPr id="299" name="Grafik 29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3048" y="37732977"/>
            <a:ext cx="5138442" cy="3025003"/>
          </a:xfrm>
          <a:prstGeom prst="rect">
            <a:avLst/>
          </a:prstGeom>
        </p:spPr>
      </p:pic>
      <p:pic>
        <p:nvPicPr>
          <p:cNvPr id="300" name="Grafik 29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812" y="36741965"/>
            <a:ext cx="6389113" cy="5072733"/>
          </a:xfrm>
          <a:prstGeom prst="rect">
            <a:avLst/>
          </a:prstGeom>
        </p:spPr>
      </p:pic>
      <p:sp>
        <p:nvSpPr>
          <p:cNvPr id="301" name="Textfeld 300"/>
          <p:cNvSpPr txBox="1"/>
          <p:nvPr/>
        </p:nvSpPr>
        <p:spPr>
          <a:xfrm>
            <a:off x="12403138" y="26151052"/>
            <a:ext cx="97215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6000" b="1" dirty="0"/>
              <a:t>Quartiersbilder Ziel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3" name="Textfeld 302"/>
          <p:cNvSpPr txBox="1"/>
          <p:nvPr/>
        </p:nvSpPr>
        <p:spPr>
          <a:xfrm>
            <a:off x="1098427" y="30975004"/>
            <a:ext cx="97215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de-DE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(Bildquelle: MOST Gartenlandschaften, Kassel)</a:t>
            </a:r>
            <a:endParaRPr lang="en-US" sz="16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4" name="Grafik 30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7508" y="27199199"/>
            <a:ext cx="9612000" cy="5267260"/>
          </a:xfrm>
          <a:prstGeom prst="rect">
            <a:avLst/>
          </a:prstGeom>
        </p:spPr>
      </p:pic>
      <p:pic>
        <p:nvPicPr>
          <p:cNvPr id="305" name="Grafik 30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0263" y="32781526"/>
            <a:ext cx="9619245" cy="3384376"/>
          </a:xfrm>
          <a:prstGeom prst="rect">
            <a:avLst/>
          </a:prstGeom>
        </p:spPr>
      </p:pic>
      <p:pic>
        <p:nvPicPr>
          <p:cNvPr id="306" name="Grafik 30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7508" y="36474803"/>
            <a:ext cx="9542373" cy="5300260"/>
          </a:xfrm>
          <a:prstGeom prst="rect">
            <a:avLst/>
          </a:prstGeom>
        </p:spPr>
      </p:pic>
      <p:pic>
        <p:nvPicPr>
          <p:cNvPr id="307" name="Grafik 30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3987" y="31736677"/>
            <a:ext cx="3096000" cy="2107345"/>
          </a:xfrm>
          <a:prstGeom prst="rect">
            <a:avLst/>
          </a:prstGeom>
        </p:spPr>
      </p:pic>
      <p:pic>
        <p:nvPicPr>
          <p:cNvPr id="308" name="Grafik 30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270" y="31748187"/>
            <a:ext cx="3096000" cy="2107345"/>
          </a:xfrm>
          <a:prstGeom prst="rect">
            <a:avLst/>
          </a:prstGeom>
        </p:spPr>
      </p:pic>
      <p:pic>
        <p:nvPicPr>
          <p:cNvPr id="309" name="Grafik 30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270" y="34260131"/>
            <a:ext cx="3096000" cy="2107345"/>
          </a:xfrm>
          <a:prstGeom prst="rect">
            <a:avLst/>
          </a:prstGeom>
        </p:spPr>
      </p:pic>
      <p:pic>
        <p:nvPicPr>
          <p:cNvPr id="310" name="Grafik 30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100" y="34261799"/>
            <a:ext cx="3096000" cy="2107345"/>
          </a:xfrm>
          <a:prstGeom prst="rect">
            <a:avLst/>
          </a:prstGeom>
        </p:spPr>
      </p:pic>
      <p:pic>
        <p:nvPicPr>
          <p:cNvPr id="311" name="Grafik 3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5838" y="34260131"/>
            <a:ext cx="3096000" cy="2107345"/>
          </a:xfrm>
          <a:prstGeom prst="rect">
            <a:avLst/>
          </a:prstGeom>
        </p:spPr>
      </p:pic>
      <p:pic>
        <p:nvPicPr>
          <p:cNvPr id="312" name="Grafik 3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9812" y="31748186"/>
            <a:ext cx="3096000" cy="2107345"/>
          </a:xfrm>
          <a:prstGeom prst="rect">
            <a:avLst/>
          </a:prstGeom>
        </p:spPr>
      </p:pic>
      <p:sp>
        <p:nvSpPr>
          <p:cNvPr id="313" name="Textfeld 312"/>
          <p:cNvSpPr txBox="1"/>
          <p:nvPr/>
        </p:nvSpPr>
        <p:spPr>
          <a:xfrm>
            <a:off x="1121904" y="41436509"/>
            <a:ext cx="97215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de-DE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(Bildquelle: MOST Gartenlandschaften, Kassel)</a:t>
            </a:r>
            <a:endParaRPr lang="en-US" sz="16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4" name="Textfeld 313"/>
          <p:cNvSpPr txBox="1"/>
          <p:nvPr/>
        </p:nvSpPr>
        <p:spPr>
          <a:xfrm>
            <a:off x="14347824" y="32100799"/>
            <a:ext cx="75206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de-DE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(Bildquelle: HHS PLANER + ARCHITEKTEN AG und MOST Gartenlandschaften, Kassel)</a:t>
            </a:r>
            <a:endParaRPr lang="en-US" sz="16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5" name="Textfeld 314"/>
          <p:cNvSpPr txBox="1"/>
          <p:nvPr/>
        </p:nvSpPr>
        <p:spPr>
          <a:xfrm>
            <a:off x="3600628" y="33901648"/>
            <a:ext cx="48707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de-DE" sz="1600" dirty="0">
                <a:latin typeface="Calibri" pitchFamily="34" charset="0"/>
                <a:cs typeface="Calibri" pitchFamily="34" charset="0"/>
              </a:rPr>
              <a:t> (Bildquelle:  energydesign braunschweig GmbH)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6" name="Textfeld 315"/>
          <p:cNvSpPr txBox="1"/>
          <p:nvPr/>
        </p:nvSpPr>
        <p:spPr>
          <a:xfrm>
            <a:off x="12088356" y="17659845"/>
            <a:ext cx="97215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de-DE" sz="6000" b="1" dirty="0"/>
              <a:t>Kennwerte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17" name="Grafik 3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260263" y="19418736"/>
            <a:ext cx="9774192" cy="5731754"/>
          </a:xfrm>
          <a:prstGeom prst="rect">
            <a:avLst/>
          </a:prstGeom>
        </p:spPr>
      </p:pic>
      <p:sp>
        <p:nvSpPr>
          <p:cNvPr id="318" name="Textfeld 317"/>
          <p:cNvSpPr txBox="1"/>
          <p:nvPr/>
        </p:nvSpPr>
        <p:spPr>
          <a:xfrm>
            <a:off x="14347824" y="35802524"/>
            <a:ext cx="75206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de-DE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(Bildquelle: HHS PLANER + ARCHITEKTEN AG und MOST Gartenlandschaften, Kassel)</a:t>
            </a:r>
            <a:endParaRPr lang="en-US" sz="16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9" name="Textfeld 318"/>
          <p:cNvSpPr txBox="1"/>
          <p:nvPr/>
        </p:nvSpPr>
        <p:spPr>
          <a:xfrm>
            <a:off x="14347824" y="41424427"/>
            <a:ext cx="75206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de-DE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(Bildquelle: HHS PLANER + ARCHITEKTEN AG und MOST Gartenlandschaften, Kassel)</a:t>
            </a:r>
            <a:endParaRPr lang="en-US" sz="16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977888" y="18675509"/>
            <a:ext cx="9841619" cy="668919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tx2">
                  <a:lumMod val="20000"/>
                  <a:lumOff val="80000"/>
                </a:schemeClr>
              </a:gs>
              <a:gs pos="99000">
                <a:schemeClr val="accent1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8" name="Textfeld 357"/>
          <p:cNvSpPr txBox="1"/>
          <p:nvPr/>
        </p:nvSpPr>
        <p:spPr>
          <a:xfrm>
            <a:off x="25005082" y="621820"/>
            <a:ext cx="435123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8800" b="1" dirty="0">
                <a:solidFill>
                  <a:schemeClr val="bg1">
                    <a:lumMod val="50000"/>
                  </a:schemeClr>
                </a:solidFill>
              </a:rPr>
              <a:t>Logo WU</a:t>
            </a:r>
            <a:endParaRPr lang="en-US" sz="6000" b="0" dirty="0"/>
          </a:p>
        </p:txBody>
      </p:sp>
      <p:sp>
        <p:nvSpPr>
          <p:cNvPr id="302" name="Textfeld 301"/>
          <p:cNvSpPr txBox="1"/>
          <p:nvPr/>
        </p:nvSpPr>
        <p:spPr>
          <a:xfrm>
            <a:off x="1026419" y="24844654"/>
            <a:ext cx="97215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1200"/>
              </a:spcAft>
            </a:pPr>
            <a:r>
              <a:rPr lang="de-DE" sz="16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(Bildquelle: https://www.google.de/maps) </a:t>
            </a:r>
            <a:endParaRPr lang="en-US" sz="16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520</Words>
  <Application>Microsoft Office PowerPoint</Application>
  <PresentationFormat>Benutzerdefiniert</PresentationFormat>
  <Paragraphs>84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Larissa-Design</vt:lpstr>
      <vt:lpstr>PowerPoint-Präsentation</vt:lpstr>
    </vt:vector>
  </TitlesOfParts>
  <Company>EPII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Christina Hacke</dc:creator>
  <cp:lastModifiedBy>Lektorat</cp:lastModifiedBy>
  <cp:revision>371</cp:revision>
  <dcterms:created xsi:type="dcterms:W3CDTF">2009-03-18T09:53:50Z</dcterms:created>
  <dcterms:modified xsi:type="dcterms:W3CDTF">2025-11-25T13:44:12Z</dcterms:modified>
</cp:coreProperties>
</file>